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40"/>
  </p:notesMasterIdLst>
  <p:sldIdLst>
    <p:sldId id="256" r:id="rId2"/>
    <p:sldId id="292" r:id="rId3"/>
    <p:sldId id="257" r:id="rId4"/>
    <p:sldId id="258" r:id="rId5"/>
    <p:sldId id="268" r:id="rId6"/>
    <p:sldId id="259" r:id="rId7"/>
    <p:sldId id="260" r:id="rId8"/>
    <p:sldId id="261" r:id="rId9"/>
    <p:sldId id="266" r:id="rId10"/>
    <p:sldId id="262" r:id="rId11"/>
    <p:sldId id="269" r:id="rId12"/>
    <p:sldId id="270" r:id="rId13"/>
    <p:sldId id="271" r:id="rId14"/>
    <p:sldId id="272" r:id="rId15"/>
    <p:sldId id="267" r:id="rId16"/>
    <p:sldId id="273" r:id="rId17"/>
    <p:sldId id="274" r:id="rId18"/>
    <p:sldId id="276" r:id="rId19"/>
    <p:sldId id="277" r:id="rId20"/>
    <p:sldId id="278" r:id="rId21"/>
    <p:sldId id="279" r:id="rId22"/>
    <p:sldId id="280" r:id="rId23"/>
    <p:sldId id="281" r:id="rId24"/>
    <p:sldId id="282" r:id="rId25"/>
    <p:sldId id="285" r:id="rId26"/>
    <p:sldId id="284" r:id="rId27"/>
    <p:sldId id="286" r:id="rId28"/>
    <p:sldId id="287" r:id="rId29"/>
    <p:sldId id="288" r:id="rId30"/>
    <p:sldId id="293" r:id="rId31"/>
    <p:sldId id="290" r:id="rId32"/>
    <p:sldId id="289" r:id="rId33"/>
    <p:sldId id="291" r:id="rId34"/>
    <p:sldId id="283" r:id="rId35"/>
    <p:sldId id="263" r:id="rId36"/>
    <p:sldId id="265" r:id="rId37"/>
    <p:sldId id="264" r:id="rId38"/>
    <p:sldId id="27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55" d="100"/>
          <a:sy n="155" d="100"/>
        </p:scale>
        <p:origin x="39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Kick compute job onto</a:t>
            </a:r>
            <a:r>
              <a:rPr lang="en-US" baseline="0" dirty="0" smtClean="0"/>
              <a:t> GPU has latency:</a:t>
            </a:r>
          </a:p>
          <a:p>
            <a:r>
              <a:rPr lang="en-US" baseline="0" dirty="0" smtClean="0"/>
              <a:t>We actually have many jobs, the key is to use the result next frame.</a:t>
            </a:r>
          </a:p>
          <a:p>
            <a:pPr marL="228600" indent="-228600">
              <a:buAutoNum type="arabicParenR"/>
            </a:pPr>
            <a:r>
              <a:rPr lang="en-US" baseline="0" dirty="0" smtClean="0"/>
              <a:t>mesh </a:t>
            </a:r>
            <a:r>
              <a:rPr lang="en-US" baseline="0" dirty="0" err="1" smtClean="0"/>
              <a:t>raycaster</a:t>
            </a:r>
            <a:r>
              <a:rPr lang="en-US" baseline="0" dirty="0" smtClean="0"/>
              <a:t> for bullet, character feet IK.</a:t>
            </a:r>
          </a:p>
          <a:p>
            <a:pPr marL="228600" indent="-228600">
              <a:buAutoNum type="arabicParenR"/>
            </a:pPr>
            <a:r>
              <a:rPr lang="en-US" baseline="0" dirty="0" smtClean="0"/>
              <a:t>AI exposure map: to get how much </a:t>
            </a:r>
            <a:r>
              <a:rPr lang="en-US" baseline="0" dirty="0" err="1" smtClean="0"/>
              <a:t>npc</a:t>
            </a:r>
            <a:r>
              <a:rPr lang="en-US" baseline="0" dirty="0" smtClean="0"/>
              <a:t> can see around player.</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Npc</a:t>
            </a:r>
            <a:r>
              <a:rPr lang="en-US" dirty="0" smtClean="0"/>
              <a:t> has the same dimension.</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8866 poses</a:t>
            </a:r>
          </a:p>
          <a:p>
            <a:r>
              <a:rPr lang="en-US" altLang="zh-CN" dirty="0" smtClean="0"/>
              <a:t>Each point is a pose:</a:t>
            </a:r>
            <a:r>
              <a:rPr lang="en-US" altLang="zh-CN" baseline="0" dirty="0" smtClean="0"/>
              <a:t> 61 dimension vectors.</a:t>
            </a:r>
            <a:endParaRPr lang="en-US" altLang="zh-CN" dirty="0" smtClean="0"/>
          </a:p>
          <a:p>
            <a:r>
              <a:rPr lang="en-US" altLang="zh-CN" baseline="0" dirty="0" smtClean="0"/>
              <a:t>For visualization purpose, u</a:t>
            </a:r>
            <a:r>
              <a:rPr lang="en-US" altLang="zh-CN" dirty="0" smtClean="0"/>
              <a:t>se PCA to reduce dimension</a:t>
            </a:r>
            <a:r>
              <a:rPr lang="en-US" altLang="zh-CN" baseline="0" dirty="0" smtClean="0"/>
              <a:t> to 3.</a:t>
            </a:r>
            <a:endParaRPr lang="en-US" altLang="zh-CN" dirty="0" smtClean="0"/>
          </a:p>
        </p:txBody>
      </p:sp>
      <p:sp>
        <p:nvSpPr>
          <p:cNvPr id="4" name="Slide Number Placeholder 3"/>
          <p:cNvSpPr>
            <a:spLocks noGrp="1"/>
          </p:cNvSpPr>
          <p:nvPr>
            <p:ph type="sldNum" sz="quarter" idx="10"/>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character is moving right, we only want to search moving right poses. </a:t>
            </a:r>
          </a:p>
          <a:p>
            <a:r>
              <a:rPr lang="en-US" baseline="0" dirty="0" smtClean="0"/>
              <a:t>There’s no point to search idle poses, moving backward, forward poses.</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Cluster the data using </a:t>
            </a:r>
            <a:r>
              <a:rPr lang="en-US" dirty="0" err="1" smtClean="0"/>
              <a:t>KMean</a:t>
            </a:r>
            <a:r>
              <a:rPr lang="en-US" dirty="0" smtClean="0"/>
              <a:t>.</a:t>
            </a:r>
          </a:p>
          <a:p>
            <a:r>
              <a:rPr lang="en-US" dirty="0" smtClean="0"/>
              <a:t>Then build a bounding</a:t>
            </a:r>
            <a:r>
              <a:rPr lang="en-US" baseline="0" dirty="0" smtClean="0"/>
              <a:t> sphere for each </a:t>
            </a:r>
            <a:r>
              <a:rPr lang="en-US" baseline="0" dirty="0" err="1" smtClean="0"/>
              <a:t>cluste’s</a:t>
            </a:r>
            <a:r>
              <a:rPr lang="en-US" baseline="0" dirty="0" smtClean="0"/>
              <a:t> mean.</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is to reduce search space.</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TLOU2 uses root motion to drive character’s movement. Some other games (especially online FPS), it can use procedural trajectory to move the character. And animation just tries to do best match.</a:t>
            </a:r>
          </a:p>
          <a:p>
            <a:pPr marL="228600" indent="-228600">
              <a:buAutoNum type="arabicParenR"/>
            </a:pPr>
            <a:r>
              <a:rPr lang="en-US" baseline="0" dirty="0" smtClean="0"/>
              <a:t>Need procedurally rotate the character align to match the desired trajectory.</a:t>
            </a:r>
          </a:p>
          <a:p>
            <a:pPr marL="228600" indent="-228600">
              <a:buAutoNum type="arabicParenR"/>
            </a:pPr>
            <a:r>
              <a:rPr lang="en-US" baseline="0" dirty="0" smtClean="0"/>
              <a:t>Foot pinning IK is very important, it fixes the foot sliding during procedural rotation and animation blending. We need evaluate feet speed and apply IK. A simple 2 bone IK will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debugger to show:</a:t>
            </a:r>
          </a:p>
          <a:p>
            <a:pPr marL="228600" indent="-228600">
              <a:buAutoNum type="arabicParenR"/>
            </a:pPr>
            <a:r>
              <a:rPr lang="en-US" baseline="0" dirty="0" smtClean="0"/>
              <a:t>Desired trajectory</a:t>
            </a:r>
          </a:p>
          <a:p>
            <a:pPr marL="228600" indent="-228600">
              <a:buAutoNum type="arabicParenR"/>
            </a:pPr>
            <a:r>
              <a:rPr lang="en-US" baseline="0" dirty="0" smtClean="0"/>
              <a:t>Candidate pose trajectory</a:t>
            </a:r>
          </a:p>
          <a:p>
            <a:pPr marL="228600" indent="-228600">
              <a:buAutoNum type="arabicParenR"/>
            </a:pPr>
            <a:r>
              <a:rPr lang="en-US" baseline="0" dirty="0" smtClean="0"/>
              <a:t>How cost </a:t>
            </a:r>
            <a:r>
              <a:rPr lang="en-US" baseline="0" smtClean="0"/>
              <a:t>is calculated.</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988971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8123946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88322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96956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89424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99173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913924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944270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751580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57360159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835365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23722871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221898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7/29/2020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0696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7/29/2020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05999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7/29/2020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6286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403966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8312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7/29/2020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3661657723"/>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smtClean="0"/>
              <a:t>Motion Matching</a:t>
            </a:r>
            <a:endParaRPr lang="en-US" dirty="0"/>
          </a:p>
        </p:txBody>
      </p:sp>
      <p:sp>
        <p:nvSpPr>
          <p:cNvPr id="3" name="Subtitle 2"/>
          <p:cNvSpPr>
            <a:spLocks noGrp="1"/>
          </p:cNvSpPr>
          <p:nvPr>
            <p:ph type="subTitle" idx="1"/>
          </p:nvPr>
        </p:nvSpPr>
        <p:spPr/>
        <p:txBody>
          <a:bodyPr/>
          <a:lstStyle/>
          <a:p>
            <a:pPr algn="l"/>
            <a:r>
              <a:rPr lang="en-US" dirty="0" smtClean="0"/>
              <a:t>A Data Driven Animation Approach</a:t>
            </a:r>
            <a:endParaRPr lang="en-US" dirty="0"/>
          </a:p>
        </p:txBody>
      </p:sp>
    </p:spTree>
    <p:extLst>
      <p:ext uri="{BB962C8B-B14F-4D97-AF65-F5344CB8AC3E}">
        <p14:creationId xmlns:p14="http://schemas.microsoft.com/office/powerpoint/2010/main" val="818574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idea: Match desired trajectory</a:t>
            </a:r>
            <a:endParaRPr lang="en-US" dirty="0"/>
          </a:p>
        </p:txBody>
      </p:sp>
      <p:sp>
        <p:nvSpPr>
          <p:cNvPr id="3" name="Content Placeholder 2"/>
          <p:cNvSpPr>
            <a:spLocks noGrp="1"/>
          </p:cNvSpPr>
          <p:nvPr>
            <p:ph idx="1"/>
          </p:nvPr>
        </p:nvSpPr>
        <p:spPr/>
        <p:txBody>
          <a:bodyPr/>
          <a:lstStyle/>
          <a:p>
            <a:r>
              <a:rPr lang="en-US" dirty="0" smtClean="0"/>
              <a:t>For each animation, it has a root trajectory</a:t>
            </a:r>
          </a:p>
          <a:p>
            <a:r>
              <a:rPr lang="en-US" dirty="0" smtClean="0"/>
              <a:t>Each pose in animation can look ahead and back to get root trajectory</a:t>
            </a:r>
          </a:p>
          <a:p>
            <a:r>
              <a:rPr lang="en-US" dirty="0" smtClean="0"/>
              <a:t>Gameplay can provide a desired trajectory</a:t>
            </a:r>
          </a:p>
          <a:p>
            <a:pPr lvl="1"/>
            <a:r>
              <a:rPr lang="en-US" dirty="0" smtClean="0"/>
              <a:t>For player, we can convert joypad input to trajectory</a:t>
            </a:r>
          </a:p>
          <a:p>
            <a:pPr lvl="1"/>
            <a:r>
              <a:rPr lang="en-US" dirty="0" smtClean="0"/>
              <a:t>For NPC, his navigation path is desired trajectory naturally</a:t>
            </a:r>
            <a:endParaRPr lang="en-US" dirty="0"/>
          </a:p>
        </p:txBody>
      </p:sp>
    </p:spTree>
    <p:extLst>
      <p:ext uri="{BB962C8B-B14F-4D97-AF65-F5344CB8AC3E}">
        <p14:creationId xmlns:p14="http://schemas.microsoft.com/office/powerpoint/2010/main" val="42909674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trajectory from gameplay</a:t>
            </a:r>
            <a:endParaRPr lang="en-US" dirty="0"/>
          </a:p>
        </p:txBody>
      </p:sp>
      <p:sp>
        <p:nvSpPr>
          <p:cNvPr id="3" name="Content Placeholder 2"/>
          <p:cNvSpPr>
            <a:spLocks noGrp="1"/>
          </p:cNvSpPr>
          <p:nvPr>
            <p:ph idx="1"/>
          </p:nvPr>
        </p:nvSpPr>
        <p:spPr/>
        <p:txBody>
          <a:bodyPr/>
          <a:lstStyle/>
          <a:p>
            <a:r>
              <a:rPr lang="en-US" dirty="0" smtClean="0"/>
              <a:t>Gameplay codes can generate a desired trajectory</a:t>
            </a:r>
          </a:p>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6904" y="2294905"/>
            <a:ext cx="7932717" cy="4462153"/>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Trajectory Curves</a:t>
            </a:r>
            <a:endParaRPr lang="en-US" dirty="0"/>
          </a:p>
        </p:txBody>
      </p:sp>
      <p:sp>
        <p:nvSpPr>
          <p:cNvPr id="6" name="Content Placeholder 5"/>
          <p:cNvSpPr>
            <a:spLocks noGrp="1"/>
          </p:cNvSpPr>
          <p:nvPr>
            <p:ph idx="1"/>
          </p:nvPr>
        </p:nvSpPr>
        <p:spPr/>
        <p:txBody>
          <a:bodyPr/>
          <a:lstStyle/>
          <a:p>
            <a:r>
              <a:rPr lang="en-US" dirty="0" smtClean="0"/>
              <a:t>Given the trajectory of any animation clip, we can calculate its “distance” between the desired trajectory.</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786" y="2296152"/>
            <a:ext cx="6880729" cy="3909979"/>
          </a:xfrm>
          <a:prstGeom prst="rect">
            <a:avLst/>
          </a:prstGeom>
        </p:spPr>
      </p:pic>
    </p:spTree>
    <p:extLst>
      <p:ext uri="{BB962C8B-B14F-4D97-AF65-F5344CB8AC3E}">
        <p14:creationId xmlns:p14="http://schemas.microsoft.com/office/powerpoint/2010/main" val="38865784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between 2 Trajectories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Define trajectory as a function over time: </a:t>
                </a:r>
                <a:r>
                  <a:rPr lang="en-US" dirty="0" err="1"/>
                  <a:t>t</a:t>
                </a:r>
                <a:r>
                  <a:rPr lang="en-US" dirty="0" err="1" smtClean="0"/>
                  <a:t>raj</a:t>
                </a:r>
                <a:r>
                  <a:rPr lang="en-US" dirty="0" smtClean="0"/>
                  <a:t>(t)</a:t>
                </a:r>
              </a:p>
              <a:p>
                <a:r>
                  <a:rPr lang="en-US" dirty="0" smtClean="0"/>
                  <a:t>Given a time, </a:t>
                </a:r>
                <a:r>
                  <a:rPr lang="en-US" dirty="0" err="1" smtClean="0"/>
                  <a:t>traj</a:t>
                </a:r>
                <a:r>
                  <a:rPr lang="en-US" dirty="0" smtClean="0"/>
                  <a:t>(t) returns a position.</a:t>
                </a:r>
              </a:p>
              <a:p>
                <a:r>
                  <a:rPr lang="en-US" dirty="0" smtClean="0"/>
                  <a:t>For 2 trajectories, we can have a few samples by time. </a:t>
                </a:r>
              </a:p>
              <a:p>
                <a:pPr lvl="1"/>
                <a14:m>
                  <m:oMath xmlns:m="http://schemas.openxmlformats.org/officeDocument/2006/math">
                    <m:r>
                      <a:rPr lang="en-US" b="0" i="1" smtClean="0">
                        <a:latin typeface="Cambria Math" panose="02040503050406030204" pitchFamily="18" charset="0"/>
                      </a:rPr>
                      <m:t>𝑓𝑖𝑛𝑎𝑙</m:t>
                    </m:r>
                    <m:r>
                      <a:rPr lang="en-US" b="0" i="1" smtClean="0">
                        <a:latin typeface="Cambria Math" panose="02040503050406030204" pitchFamily="18" charset="0"/>
                      </a:rPr>
                      <m:t>_</m:t>
                    </m:r>
                    <m:r>
                      <a:rPr lang="en-US" b="0" i="1" smtClean="0">
                        <a:latin typeface="Cambria Math" panose="02040503050406030204" pitchFamily="18" charset="0"/>
                      </a:rPr>
                      <m:t>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m:t>
                        </m:r>
                        <m:r>
                          <a:rPr lang="en-US" b="0" i="1" smtClean="0">
                            <a:latin typeface="Cambria Math" panose="02040503050406030204" pitchFamily="18" charset="0"/>
                          </a:rPr>
                          <m:t>_</m:t>
                        </m:r>
                        <m:r>
                          <a:rPr lang="en-US" b="0" i="1" smtClean="0">
                            <a:latin typeface="Cambria Math" panose="02040503050406030204" pitchFamily="18" charset="0"/>
                          </a:rPr>
                          <m:t>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smtClean="0"/>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409" y="3087584"/>
            <a:ext cx="3972236" cy="2542593"/>
          </a:xfrm>
          <a:prstGeom prst="rect">
            <a:avLst/>
          </a:prstGeom>
        </p:spPr>
      </p:pic>
    </p:spTree>
    <p:extLst>
      <p:ext uri="{BB962C8B-B14F-4D97-AF65-F5344CB8AC3E}">
        <p14:creationId xmlns:p14="http://schemas.microsoft.com/office/powerpoint/2010/main" val="1852023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algorithm</a:t>
            </a:r>
            <a:endParaRPr lang="en-US" dirty="0"/>
          </a:p>
        </p:txBody>
      </p:sp>
      <p:sp>
        <p:nvSpPr>
          <p:cNvPr id="3" name="Content Placeholder 2"/>
          <p:cNvSpPr>
            <a:spLocks noGrp="1"/>
          </p:cNvSpPr>
          <p:nvPr>
            <p:ph idx="1"/>
          </p:nvPr>
        </p:nvSpPr>
        <p:spPr/>
        <p:txBody>
          <a:bodyPr/>
          <a:lstStyle/>
          <a:p>
            <a:r>
              <a:rPr lang="en-US" dirty="0" smtClean="0"/>
              <a:t>Given player explore locomotion set:</a:t>
            </a:r>
          </a:p>
          <a:p>
            <a:pPr lvl="1"/>
            <a:r>
              <a:rPr lang="en-US" dirty="0" smtClean="0"/>
              <a:t>183 animations</a:t>
            </a:r>
          </a:p>
          <a:p>
            <a:pPr lvl="1"/>
            <a:r>
              <a:rPr lang="en-US" dirty="0" smtClean="0"/>
              <a:t>8866 poses</a:t>
            </a:r>
          </a:p>
          <a:p>
            <a:r>
              <a:rPr lang="en-US" dirty="0" smtClean="0"/>
              <a:t>First algorithm:</a:t>
            </a:r>
          </a:p>
          <a:p>
            <a:pPr marL="36900" indent="0">
              <a:buNone/>
            </a:pPr>
            <a:r>
              <a:rPr lang="en-US" dirty="0" smtClean="0"/>
              <a:t>		</a:t>
            </a:r>
            <a:r>
              <a:rPr lang="en-US" sz="1200" dirty="0" smtClean="0"/>
              <a:t>for pose in </a:t>
            </a:r>
            <a:r>
              <a:rPr lang="en-US" sz="1200" dirty="0" err="1" smtClean="0"/>
              <a:t>all_poses</a:t>
            </a:r>
            <a:r>
              <a:rPr lang="en-US" sz="1200" dirty="0" smtClean="0"/>
              <a:t>:</a:t>
            </a:r>
          </a:p>
          <a:p>
            <a:pPr marL="36900" indent="0">
              <a:buNone/>
            </a:pPr>
            <a:r>
              <a:rPr lang="en-US" sz="1200" dirty="0"/>
              <a:t>	</a:t>
            </a:r>
            <a:r>
              <a:rPr lang="en-US" sz="1200" dirty="0" smtClean="0"/>
              <a:t>	{</a:t>
            </a:r>
          </a:p>
          <a:p>
            <a:pPr marL="36900" indent="0">
              <a:buNone/>
            </a:pPr>
            <a:r>
              <a:rPr lang="en-US" sz="1200" dirty="0"/>
              <a:t>	</a:t>
            </a:r>
            <a:r>
              <a:rPr lang="en-US" sz="1200" dirty="0" smtClean="0"/>
              <a:t>		</a:t>
            </a:r>
            <a:r>
              <a:rPr lang="en-US" sz="1200" dirty="0" err="1" smtClean="0"/>
              <a:t>dist</a:t>
            </a:r>
            <a:r>
              <a:rPr lang="en-US" sz="1200" dirty="0" smtClean="0"/>
              <a:t> = </a:t>
            </a:r>
            <a:r>
              <a:rPr lang="en-US" sz="1200" dirty="0" err="1" smtClean="0"/>
              <a:t>calc_dist</a:t>
            </a:r>
            <a:r>
              <a:rPr lang="en-US" sz="1200" dirty="0" smtClean="0"/>
              <a:t>(</a:t>
            </a:r>
            <a:r>
              <a:rPr lang="en-US" sz="1200" dirty="0" err="1" smtClean="0"/>
              <a:t>desired_trajectory</a:t>
            </a:r>
            <a:r>
              <a:rPr lang="en-US" sz="1200" dirty="0" smtClean="0"/>
              <a:t>, </a:t>
            </a:r>
            <a:r>
              <a:rPr lang="en-US" sz="1200" dirty="0" err="1" smtClean="0"/>
              <a:t>pose_trajectory</a:t>
            </a:r>
            <a:r>
              <a:rPr lang="en-US" sz="1200" dirty="0" smtClean="0"/>
              <a:t>);</a:t>
            </a:r>
          </a:p>
          <a:p>
            <a:pPr marL="36900" indent="0">
              <a:buNone/>
            </a:pPr>
            <a:r>
              <a:rPr lang="en-US" sz="1200" dirty="0"/>
              <a:t>	</a:t>
            </a:r>
            <a:r>
              <a:rPr lang="en-US" sz="1200" dirty="0" smtClean="0"/>
              <a:t>		if (</a:t>
            </a:r>
            <a:r>
              <a:rPr lang="en-US" sz="1200" dirty="0" err="1" smtClean="0"/>
              <a:t>dist</a:t>
            </a:r>
            <a:r>
              <a:rPr lang="en-US" sz="1200" dirty="0" smtClean="0"/>
              <a:t> &lt; </a:t>
            </a:r>
            <a:r>
              <a:rPr lang="en-US" sz="1200" dirty="0" err="1" smtClean="0"/>
              <a:t>best_dist</a:t>
            </a:r>
            <a:r>
              <a:rPr lang="en-US" sz="1200" dirty="0" smtClean="0"/>
              <a:t>)</a:t>
            </a:r>
          </a:p>
          <a:p>
            <a:pPr marL="36900" indent="0">
              <a:buNone/>
            </a:pPr>
            <a:r>
              <a:rPr lang="en-US" sz="1200" dirty="0"/>
              <a:t>	</a:t>
            </a:r>
            <a:r>
              <a:rPr lang="en-US" sz="1200" dirty="0" smtClean="0"/>
              <a:t>			</a:t>
            </a:r>
            <a:r>
              <a:rPr lang="en-US" sz="1200" dirty="0" err="1" smtClean="0"/>
              <a:t>best_dist</a:t>
            </a:r>
            <a:r>
              <a:rPr lang="en-US" sz="1200" dirty="0" smtClean="0"/>
              <a:t> = </a:t>
            </a:r>
            <a:r>
              <a:rPr lang="en-US" sz="1200" dirty="0" err="1" smtClean="0"/>
              <a:t>dist</a:t>
            </a:r>
            <a:r>
              <a:rPr lang="en-US" sz="1200" dirty="0" smtClean="0"/>
              <a:t>;</a:t>
            </a:r>
          </a:p>
          <a:p>
            <a:pPr marL="36900" indent="0">
              <a:buNone/>
            </a:pPr>
            <a:r>
              <a:rPr lang="en-US" sz="1200" dirty="0"/>
              <a:t>	</a:t>
            </a:r>
            <a:r>
              <a:rPr lang="en-US" sz="1200" dirty="0" smtClean="0"/>
              <a:t>	}</a:t>
            </a:r>
          </a:p>
          <a:p>
            <a:pPr marL="36900" indent="0">
              <a:buNone/>
            </a:pPr>
            <a:r>
              <a:rPr lang="en-US" sz="1200" dirty="0"/>
              <a:t>	</a:t>
            </a:r>
            <a:r>
              <a:rPr lang="en-US" sz="1200" dirty="0" smtClean="0"/>
              <a:t>	play the </a:t>
            </a:r>
            <a:r>
              <a:rPr lang="en-US" sz="1200" dirty="0" err="1" smtClean="0"/>
              <a:t>best_dist</a:t>
            </a:r>
            <a:r>
              <a:rPr lang="en-US" sz="1200" dirty="0" smtClean="0"/>
              <a:t> pose.</a:t>
            </a:r>
          </a:p>
        </p:txBody>
      </p:sp>
    </p:spTree>
    <p:extLst>
      <p:ext uri="{BB962C8B-B14F-4D97-AF65-F5344CB8AC3E}">
        <p14:creationId xmlns:p14="http://schemas.microsoft.com/office/powerpoint/2010/main" val="1032996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of matching desired trajectory only</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4" name="mm-matching-trajectory-onl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62249" y="1924967"/>
            <a:ext cx="8480961" cy="4770541"/>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brute force algorithm</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3027" y="1731963"/>
            <a:ext cx="7216421" cy="4059237"/>
          </a:xfrm>
        </p:spPr>
      </p:pic>
    </p:spTree>
    <p:extLst>
      <p:ext uri="{BB962C8B-B14F-4D97-AF65-F5344CB8AC3E}">
        <p14:creationId xmlns:p14="http://schemas.microsoft.com/office/powerpoint/2010/main" val="2775965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problems</a:t>
            </a:r>
            <a:endParaRPr lang="en-US" dirty="0"/>
          </a:p>
        </p:txBody>
      </p:sp>
      <p:sp>
        <p:nvSpPr>
          <p:cNvPr id="3" name="Content Placeholder 2"/>
          <p:cNvSpPr>
            <a:spLocks noGrp="1"/>
          </p:cNvSpPr>
          <p:nvPr>
            <p:ph idx="1"/>
          </p:nvPr>
        </p:nvSpPr>
        <p:spPr/>
        <p:txBody>
          <a:bodyPr/>
          <a:lstStyle/>
          <a:p>
            <a:r>
              <a:rPr lang="en-US" dirty="0" smtClean="0"/>
              <a:t>Matching trajectory only doesn’t play transition at all.</a:t>
            </a:r>
          </a:p>
          <a:p>
            <a:r>
              <a:rPr lang="en-US" dirty="0" smtClean="0"/>
              <a:t>Brute force algorithm is expensive:</a:t>
            </a:r>
          </a:p>
          <a:p>
            <a:pPr lvl="1"/>
            <a:r>
              <a:rPr lang="en-US" dirty="0" smtClean="0"/>
              <a:t>With 8866 poses trajectories calculated at loading time and cached.</a:t>
            </a:r>
          </a:p>
          <a:p>
            <a:pPr lvl="1"/>
            <a:r>
              <a:rPr lang="en-US" dirty="0" smtClean="0"/>
              <a:t>It takes 0.3ms on each core for one character.</a:t>
            </a:r>
          </a:p>
          <a:p>
            <a:pPr lvl="1"/>
            <a:r>
              <a:rPr lang="en-US" dirty="0" smtClean="0"/>
              <a:t>It scales up linearly by number of characters.</a:t>
            </a:r>
          </a:p>
          <a:p>
            <a:pPr lvl="1"/>
            <a:endParaRPr lang="en-US" dirty="0"/>
          </a:p>
        </p:txBody>
      </p:sp>
    </p:spTree>
    <p:extLst>
      <p:ext uri="{BB962C8B-B14F-4D97-AF65-F5344CB8AC3E}">
        <p14:creationId xmlns:p14="http://schemas.microsoft.com/office/powerpoint/2010/main" val="18461467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“Pose” Matching</a:t>
            </a:r>
            <a:endParaRPr lang="en-US" dirty="0"/>
          </a:p>
        </p:txBody>
      </p:sp>
      <p:sp>
        <p:nvSpPr>
          <p:cNvPr id="3" name="Content Placeholder 2"/>
          <p:cNvSpPr>
            <a:spLocks noGrp="1"/>
          </p:cNvSpPr>
          <p:nvPr>
            <p:ph idx="1"/>
          </p:nvPr>
        </p:nvSpPr>
        <p:spPr/>
        <p:txBody>
          <a:bodyPr/>
          <a:lstStyle/>
          <a:p>
            <a:r>
              <a:rPr lang="en-US" dirty="0" smtClean="0"/>
              <a:t>We need also add “pose” into consideration.</a:t>
            </a:r>
          </a:p>
          <a:p>
            <a:r>
              <a:rPr lang="en-US" dirty="0" smtClean="0"/>
              <a:t>The new measurement is:</a:t>
            </a:r>
          </a:p>
          <a:p>
            <a:pPr lvl="1"/>
            <a:r>
              <a:rPr lang="en-US" dirty="0" smtClean="0"/>
              <a:t>How good a “candidate pose” matches character current pose</a:t>
            </a:r>
          </a:p>
          <a:p>
            <a:pPr marL="2877600" lvl="8" indent="0">
              <a:buNone/>
            </a:pPr>
            <a:r>
              <a:rPr lang="en-US" dirty="0" smtClean="0"/>
              <a:t>	</a:t>
            </a:r>
            <a:r>
              <a:rPr lang="en-US" sz="2000" b="1" dirty="0" smtClean="0"/>
              <a:t>+</a:t>
            </a:r>
          </a:p>
          <a:p>
            <a:pPr lvl="1"/>
            <a:r>
              <a:rPr lang="en-US" dirty="0" smtClean="0"/>
              <a:t>How good a pose’s trajectory matches the desired trajectory</a:t>
            </a:r>
            <a:endParaRPr lang="en-US" dirty="0"/>
          </a:p>
        </p:txBody>
      </p:sp>
    </p:spTree>
    <p:extLst>
      <p:ext uri="{BB962C8B-B14F-4D97-AF65-F5344CB8AC3E}">
        <p14:creationId xmlns:p14="http://schemas.microsoft.com/office/powerpoint/2010/main" val="24976192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Pose Matching</a:t>
            </a:r>
            <a:endParaRPr lang="en-US" dirty="0"/>
          </a:p>
        </p:txBody>
      </p:sp>
      <p:sp>
        <p:nvSpPr>
          <p:cNvPr id="3" name="Content Placeholder 2"/>
          <p:cNvSpPr>
            <a:spLocks noGrp="1"/>
          </p:cNvSpPr>
          <p:nvPr>
            <p:ph idx="1"/>
          </p:nvPr>
        </p:nvSpPr>
        <p:spPr/>
        <p:txBody>
          <a:bodyPr>
            <a:normAutofit fontScale="92500"/>
          </a:bodyPr>
          <a:lstStyle/>
          <a:p>
            <a:r>
              <a:rPr lang="en-US" dirty="0" smtClean="0"/>
              <a:t>A pose is a list of joints. Each joint has 2 key features:</a:t>
            </a:r>
          </a:p>
          <a:p>
            <a:pPr lvl="1"/>
            <a:r>
              <a:rPr lang="en-US" dirty="0" smtClean="0"/>
              <a:t>Position</a:t>
            </a:r>
          </a:p>
          <a:p>
            <a:pPr lvl="1"/>
            <a:r>
              <a:rPr lang="en-US" dirty="0" smtClean="0"/>
              <a:t>Velocity</a:t>
            </a:r>
          </a:p>
          <a:p>
            <a:r>
              <a:rPr lang="en-US" dirty="0" smtClean="0"/>
              <a:t>Pose difference can be defined:</a:t>
            </a:r>
          </a:p>
          <a:p>
            <a:pPr lvl="1"/>
            <a:r>
              <a:rPr lang="en-US" dirty="0" err="1" smtClean="0"/>
              <a:t>Dist</a:t>
            </a:r>
            <a:r>
              <a:rPr lang="en-US" dirty="0" smtClean="0"/>
              <a:t>(</a:t>
            </a:r>
            <a:r>
              <a:rPr lang="en-US" dirty="0" err="1" smtClean="0"/>
              <a:t>PoseA.Pos</a:t>
            </a:r>
            <a:r>
              <a:rPr lang="en-US" dirty="0" smtClean="0"/>
              <a:t>, </a:t>
            </a:r>
            <a:r>
              <a:rPr lang="en-US" dirty="0" err="1" smtClean="0"/>
              <a:t>PoseB.Pos</a:t>
            </a:r>
            <a:r>
              <a:rPr lang="en-US" dirty="0" smtClean="0"/>
              <a:t>) * </a:t>
            </a:r>
            <a:r>
              <a:rPr lang="en-US" dirty="0" err="1" smtClean="0"/>
              <a:t>Weight_Pos</a:t>
            </a:r>
            <a:r>
              <a:rPr lang="en-US" dirty="0" smtClean="0"/>
              <a:t> + </a:t>
            </a:r>
            <a:r>
              <a:rPr lang="en-US" dirty="0" err="1" smtClean="0"/>
              <a:t>Dist</a:t>
            </a:r>
            <a:r>
              <a:rPr lang="en-US" dirty="0" smtClean="0"/>
              <a:t>(</a:t>
            </a:r>
            <a:r>
              <a:rPr lang="en-US" dirty="0" err="1" smtClean="0"/>
              <a:t>PoseA.Vel</a:t>
            </a:r>
            <a:r>
              <a:rPr lang="en-US" dirty="0" smtClean="0"/>
              <a:t>, </a:t>
            </a:r>
            <a:r>
              <a:rPr lang="en-US" dirty="0" err="1" smtClean="0"/>
              <a:t>PoseB.Vel</a:t>
            </a:r>
            <a:r>
              <a:rPr lang="en-US" dirty="0" smtClean="0"/>
              <a:t>) * </a:t>
            </a:r>
            <a:r>
              <a:rPr lang="en-US" dirty="0" err="1" smtClean="0"/>
              <a:t>Weight_Vel</a:t>
            </a:r>
            <a:endParaRPr lang="en-US" dirty="0" smtClean="0"/>
          </a:p>
          <a:p>
            <a:r>
              <a:rPr lang="en-US" dirty="0" smtClean="0"/>
              <a:t>We don’t need compare all joints, we just need most relevant joints:</a:t>
            </a:r>
          </a:p>
          <a:p>
            <a:pPr lvl="1"/>
            <a:r>
              <a:rPr lang="en-US" dirty="0" err="1" smtClean="0"/>
              <a:t>L_ankle</a:t>
            </a:r>
            <a:r>
              <a:rPr lang="en-US" dirty="0" smtClean="0"/>
              <a:t>, </a:t>
            </a:r>
            <a:r>
              <a:rPr lang="en-US" dirty="0" err="1" smtClean="0"/>
              <a:t>R_ankle</a:t>
            </a:r>
            <a:r>
              <a:rPr lang="en-US" dirty="0" smtClean="0"/>
              <a:t>, Spine for biped locomotion</a:t>
            </a:r>
          </a:p>
          <a:p>
            <a:r>
              <a:rPr lang="en-US" dirty="0" smtClean="0"/>
              <a:t>Joint info are usually saved in local space. But pose matching should be done in global space.</a:t>
            </a:r>
          </a:p>
          <a:p>
            <a:pPr marL="450000" lvl="1" indent="0">
              <a:buNone/>
            </a:pPr>
            <a:endParaRPr lang="en-US" dirty="0"/>
          </a:p>
          <a:p>
            <a:pPr marL="450000" lvl="1" indent="0">
              <a:buNone/>
            </a:pPr>
            <a:r>
              <a:rPr lang="en-US" dirty="0" smtClean="0"/>
              <a:t>	</a:t>
            </a:r>
          </a:p>
          <a:p>
            <a:pPr marL="450000" lvl="1" indent="0">
              <a:buNone/>
            </a:pPr>
            <a:endParaRPr lang="en-US" dirty="0" smtClean="0"/>
          </a:p>
          <a:p>
            <a:pPr lvl="1"/>
            <a:endParaRPr lang="en-US" dirty="0" smtClean="0"/>
          </a:p>
          <a:p>
            <a:endParaRPr lang="en-US" dirty="0"/>
          </a:p>
        </p:txBody>
      </p:sp>
    </p:spTree>
    <p:extLst>
      <p:ext uri="{BB962C8B-B14F-4D97-AF65-F5344CB8AC3E}">
        <p14:creationId xmlns:p14="http://schemas.microsoft.com/office/powerpoint/2010/main" val="3991734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Kan XU</a:t>
            </a:r>
            <a:endParaRPr lang="en-US" dirty="0"/>
          </a:p>
        </p:txBody>
      </p:sp>
      <p:sp>
        <p:nvSpPr>
          <p:cNvPr id="3" name="Content Placeholder 2"/>
          <p:cNvSpPr>
            <a:spLocks noGrp="1"/>
          </p:cNvSpPr>
          <p:nvPr>
            <p:ph idx="1"/>
          </p:nvPr>
        </p:nvSpPr>
        <p:spPr/>
        <p:txBody>
          <a:bodyPr/>
          <a:lstStyle/>
          <a:p>
            <a:r>
              <a:rPr lang="en-US" dirty="0" smtClean="0"/>
              <a:t>Gameplay programmer from Naughty Dog.</a:t>
            </a:r>
          </a:p>
          <a:p>
            <a:r>
              <a:rPr lang="en-US" dirty="0" smtClean="0"/>
              <a:t>Projects:</a:t>
            </a:r>
          </a:p>
          <a:p>
            <a:pPr lvl="1"/>
            <a:r>
              <a:rPr lang="en-US" dirty="0" smtClean="0"/>
              <a:t>The Last of Us Part II</a:t>
            </a:r>
          </a:p>
          <a:p>
            <a:pPr lvl="1"/>
            <a:r>
              <a:rPr lang="en-US" dirty="0" smtClean="0"/>
              <a:t>Uncharted: The Lost Legacy</a:t>
            </a:r>
          </a:p>
          <a:p>
            <a:pPr lvl="1"/>
            <a:r>
              <a:rPr lang="en-US" dirty="0" smtClean="0"/>
              <a:t>Uncharted 4: A Thief’s End</a:t>
            </a:r>
          </a:p>
          <a:p>
            <a:pPr lvl="1"/>
            <a:r>
              <a:rPr lang="en-US" dirty="0" smtClean="0"/>
              <a:t>The Last of Us Remastered</a:t>
            </a:r>
          </a:p>
          <a:p>
            <a:pPr lvl="1"/>
            <a:r>
              <a:rPr lang="en-US" dirty="0" smtClean="0"/>
              <a:t>The Last of Us Ps3</a:t>
            </a:r>
          </a:p>
          <a:p>
            <a:pPr lvl="1"/>
            <a:r>
              <a:rPr lang="en-US" dirty="0" smtClean="0"/>
              <a:t>The Last of Us: Left Behind</a:t>
            </a:r>
            <a:endParaRPr lang="en-US" dirty="0"/>
          </a:p>
        </p:txBody>
      </p:sp>
    </p:spTree>
    <p:extLst>
      <p:ext uri="{BB962C8B-B14F-4D97-AF65-F5344CB8AC3E}">
        <p14:creationId xmlns:p14="http://schemas.microsoft.com/office/powerpoint/2010/main" val="326650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Algorithm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Trajectory cost and pose matching cost are different units:</a:t>
            </a:r>
          </a:p>
          <a:p>
            <a:pPr lvl="1"/>
            <a:r>
              <a:rPr lang="en-US" dirty="0" smtClean="0"/>
              <a:t>Need a weight to combine them</a:t>
            </a:r>
          </a:p>
          <a:p>
            <a:r>
              <a:rPr lang="en-US" dirty="0" smtClean="0"/>
              <a:t>Second algorithm:</a:t>
            </a:r>
          </a:p>
          <a:p>
            <a:pPr marL="36900" indent="0">
              <a:buNone/>
            </a:pPr>
            <a:r>
              <a:rPr lang="en-US" sz="1700" dirty="0" smtClean="0"/>
              <a:t>	for </a:t>
            </a:r>
            <a:r>
              <a:rPr lang="en-US" sz="1700" dirty="0"/>
              <a:t>pose in </a:t>
            </a:r>
            <a:r>
              <a:rPr lang="en-US" sz="1700" dirty="0" err="1"/>
              <a:t>all_poses</a:t>
            </a:r>
            <a:r>
              <a:rPr lang="en-US" sz="1700" dirty="0"/>
              <a:t>:</a:t>
            </a:r>
          </a:p>
          <a:p>
            <a:pPr marL="36900" indent="0">
              <a:buNone/>
            </a:pPr>
            <a:r>
              <a:rPr lang="en-US" sz="1700" dirty="0"/>
              <a:t>	</a:t>
            </a:r>
            <a:r>
              <a:rPr lang="en-US" sz="1700" dirty="0" smtClean="0"/>
              <a:t>{</a:t>
            </a:r>
            <a:endParaRPr lang="en-US" sz="1700" dirty="0"/>
          </a:p>
          <a:p>
            <a:pPr marL="36900" indent="0">
              <a:buNone/>
            </a:pPr>
            <a:r>
              <a:rPr lang="en-US" sz="1700" dirty="0"/>
              <a:t>		</a:t>
            </a:r>
            <a:r>
              <a:rPr lang="en-US" sz="1700" dirty="0" err="1" smtClean="0"/>
              <a:t>dist_traj</a:t>
            </a:r>
            <a:r>
              <a:rPr lang="en-US" sz="1700" dirty="0" smtClean="0"/>
              <a:t> </a:t>
            </a:r>
            <a:r>
              <a:rPr lang="en-US" sz="1700" dirty="0"/>
              <a:t>= </a:t>
            </a:r>
            <a:r>
              <a:rPr lang="en-US" sz="1700" dirty="0" err="1"/>
              <a:t>calc_dist</a:t>
            </a:r>
            <a:r>
              <a:rPr lang="en-US" sz="1700" dirty="0"/>
              <a:t>(</a:t>
            </a:r>
            <a:r>
              <a:rPr lang="en-US" sz="1700" dirty="0" err="1"/>
              <a:t>desired_trajectory</a:t>
            </a:r>
            <a:r>
              <a:rPr lang="en-US" sz="1700" dirty="0"/>
              <a:t>, </a:t>
            </a:r>
            <a:r>
              <a:rPr lang="en-US" sz="1700" dirty="0" err="1"/>
              <a:t>pose_trajectory</a:t>
            </a:r>
            <a:r>
              <a:rPr lang="en-US" sz="1700" dirty="0" smtClean="0"/>
              <a:t>);</a:t>
            </a:r>
          </a:p>
          <a:p>
            <a:pPr marL="36900" indent="0">
              <a:buNone/>
            </a:pPr>
            <a:r>
              <a:rPr lang="en-US" sz="1700" dirty="0"/>
              <a:t>	</a:t>
            </a:r>
            <a:r>
              <a:rPr lang="en-US" sz="1700" dirty="0" smtClean="0"/>
              <a:t>	</a:t>
            </a:r>
            <a:r>
              <a:rPr lang="en-US" sz="1700" dirty="0" err="1" smtClean="0">
                <a:solidFill>
                  <a:srgbClr val="FF0000"/>
                </a:solidFill>
              </a:rPr>
              <a:t>dist_pose</a:t>
            </a:r>
            <a:r>
              <a:rPr lang="en-US" sz="1700" dirty="0" smtClean="0">
                <a:solidFill>
                  <a:srgbClr val="FF0000"/>
                </a:solidFill>
              </a:rPr>
              <a:t> = </a:t>
            </a:r>
            <a:r>
              <a:rPr lang="en-US" sz="1700" dirty="0" err="1" smtClean="0">
                <a:solidFill>
                  <a:srgbClr val="FF0000"/>
                </a:solidFill>
              </a:rPr>
              <a:t>calc_pose</a:t>
            </a:r>
            <a:r>
              <a:rPr lang="en-US" sz="1700" dirty="0" smtClean="0">
                <a:solidFill>
                  <a:srgbClr val="FF0000"/>
                </a:solidFill>
              </a:rPr>
              <a:t>(</a:t>
            </a:r>
            <a:r>
              <a:rPr lang="en-US" sz="1700" dirty="0" err="1" smtClean="0">
                <a:solidFill>
                  <a:srgbClr val="FF0000"/>
                </a:solidFill>
              </a:rPr>
              <a:t>current_pose</a:t>
            </a:r>
            <a:r>
              <a:rPr lang="en-US" sz="1700" dirty="0" smtClean="0">
                <a:solidFill>
                  <a:srgbClr val="FF0000"/>
                </a:solidFill>
              </a:rPr>
              <a:t>, </a:t>
            </a:r>
            <a:r>
              <a:rPr lang="en-US" sz="1700" dirty="0" err="1" smtClean="0">
                <a:solidFill>
                  <a:srgbClr val="FF0000"/>
                </a:solidFill>
              </a:rPr>
              <a:t>candidate_pose</a:t>
            </a:r>
            <a:r>
              <a:rPr lang="en-US" sz="1700" dirty="0" smtClean="0">
                <a:solidFill>
                  <a:srgbClr val="FF0000"/>
                </a:solidFill>
              </a:rPr>
              <a:t>);</a:t>
            </a:r>
          </a:p>
          <a:p>
            <a:pPr marL="36900" indent="0">
              <a:buNone/>
            </a:pPr>
            <a:r>
              <a:rPr lang="en-US" sz="1700" dirty="0"/>
              <a:t>	</a:t>
            </a:r>
            <a:r>
              <a:rPr lang="en-US" sz="1700" dirty="0" smtClean="0"/>
              <a:t>	</a:t>
            </a:r>
            <a:r>
              <a:rPr lang="en-US" sz="1700" dirty="0" err="1" smtClean="0"/>
              <a:t>dist</a:t>
            </a:r>
            <a:r>
              <a:rPr lang="en-US" sz="1700" dirty="0"/>
              <a:t> </a:t>
            </a:r>
            <a:r>
              <a:rPr lang="en-US" sz="1700" dirty="0" smtClean="0"/>
              <a:t>= </a:t>
            </a:r>
            <a:r>
              <a:rPr lang="en-US" sz="1700" dirty="0" err="1" smtClean="0"/>
              <a:t>dist_traj</a:t>
            </a:r>
            <a:r>
              <a:rPr lang="en-US" sz="1700" dirty="0" smtClean="0"/>
              <a:t> * </a:t>
            </a:r>
            <a:r>
              <a:rPr lang="en-US" sz="1700" dirty="0" err="1" smtClean="0"/>
              <a:t>w_trajectory</a:t>
            </a:r>
            <a:r>
              <a:rPr lang="en-US" sz="1700" dirty="0" smtClean="0"/>
              <a:t> + </a:t>
            </a:r>
            <a:r>
              <a:rPr lang="en-US" sz="1700" dirty="0" err="1" smtClean="0">
                <a:solidFill>
                  <a:srgbClr val="FF0000"/>
                </a:solidFill>
              </a:rPr>
              <a:t>dist_pose</a:t>
            </a:r>
            <a:r>
              <a:rPr lang="en-US" sz="1700" dirty="0" smtClean="0">
                <a:solidFill>
                  <a:srgbClr val="FF0000"/>
                </a:solidFill>
              </a:rPr>
              <a:t> * </a:t>
            </a:r>
            <a:r>
              <a:rPr lang="en-US" sz="1700" dirty="0" err="1" smtClean="0">
                <a:solidFill>
                  <a:srgbClr val="FF0000"/>
                </a:solidFill>
              </a:rPr>
              <a:t>w_pose</a:t>
            </a:r>
            <a:r>
              <a:rPr lang="en-US" sz="1700" dirty="0" smtClean="0"/>
              <a:t>;</a:t>
            </a:r>
            <a:endParaRPr lang="en-US" sz="1700" dirty="0"/>
          </a:p>
          <a:p>
            <a:pPr marL="36900" indent="0">
              <a:buNone/>
            </a:pPr>
            <a:r>
              <a:rPr lang="en-US" sz="1700" dirty="0"/>
              <a:t>		if (</a:t>
            </a:r>
            <a:r>
              <a:rPr lang="en-US" sz="1700" dirty="0" err="1"/>
              <a:t>dist</a:t>
            </a:r>
            <a:r>
              <a:rPr lang="en-US" sz="1700" dirty="0"/>
              <a:t> &lt; </a:t>
            </a:r>
            <a:r>
              <a:rPr lang="en-US" sz="1700" dirty="0" err="1"/>
              <a:t>best_dist</a:t>
            </a:r>
            <a:r>
              <a:rPr lang="en-US" sz="1700" dirty="0"/>
              <a:t>)</a:t>
            </a:r>
          </a:p>
          <a:p>
            <a:pPr marL="36900" indent="0">
              <a:buNone/>
            </a:pPr>
            <a:r>
              <a:rPr lang="en-US" sz="1700" dirty="0"/>
              <a:t>			</a:t>
            </a:r>
            <a:r>
              <a:rPr lang="en-US" sz="1700" dirty="0" err="1"/>
              <a:t>best_dist</a:t>
            </a:r>
            <a:r>
              <a:rPr lang="en-US" sz="1700" dirty="0"/>
              <a:t> = </a:t>
            </a:r>
            <a:r>
              <a:rPr lang="en-US" sz="1700" dirty="0" err="1"/>
              <a:t>dist</a:t>
            </a:r>
            <a:r>
              <a:rPr lang="en-US" sz="1700" dirty="0"/>
              <a:t>;</a:t>
            </a:r>
          </a:p>
          <a:p>
            <a:pPr marL="36900" indent="0">
              <a:buNone/>
            </a:pPr>
            <a:r>
              <a:rPr lang="en-US" sz="1700" dirty="0"/>
              <a:t>	</a:t>
            </a:r>
            <a:r>
              <a:rPr lang="en-US" sz="1700" dirty="0" smtClean="0"/>
              <a:t>}</a:t>
            </a:r>
            <a:endParaRPr lang="en-US" sz="1700" dirty="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166" y="2329063"/>
            <a:ext cx="3237114" cy="1673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166" y="4240946"/>
            <a:ext cx="4825103" cy="1236713"/>
          </a:xfrm>
          <a:prstGeom prst="rect">
            <a:avLst/>
          </a:prstGeom>
        </p:spPr>
      </p:pic>
    </p:spTree>
    <p:extLst>
      <p:ext uri="{BB962C8B-B14F-4D97-AF65-F5344CB8AC3E}">
        <p14:creationId xmlns:p14="http://schemas.microsoft.com/office/powerpoint/2010/main" val="458630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Pose weights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weights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mm-second-algorith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82850" y="1731963"/>
            <a:ext cx="7216775" cy="4059237"/>
          </a:xfrm>
        </p:spPr>
      </p:pic>
    </p:spTree>
    <p:extLst>
      <p:ext uri="{BB962C8B-B14F-4D97-AF65-F5344CB8AC3E}">
        <p14:creationId xmlns:p14="http://schemas.microsoft.com/office/powerpoint/2010/main" val="21165713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r>
              <a:rPr lang="en-US" dirty="0" smtClean="0"/>
              <a:t>Brute force search all candidate poses are bad.</a:t>
            </a:r>
          </a:p>
          <a:p>
            <a:r>
              <a:rPr lang="en-US" dirty="0" smtClean="0"/>
              <a:t>First Idea: Run cost function on GPU:</a:t>
            </a:r>
          </a:p>
          <a:p>
            <a:pPr lvl="1"/>
            <a:r>
              <a:rPr lang="en-US" dirty="0" smtClean="0"/>
              <a:t>Compute </a:t>
            </a:r>
            <a:r>
              <a:rPr lang="en-US" dirty="0" err="1" smtClean="0"/>
              <a:t>shader</a:t>
            </a:r>
            <a:r>
              <a:rPr lang="en-US" dirty="0" smtClean="0"/>
              <a:t> to compute cost.</a:t>
            </a:r>
          </a:p>
          <a:p>
            <a:pPr lvl="1"/>
            <a:r>
              <a:rPr lang="en-US" dirty="0" smtClean="0"/>
              <a:t>Another </a:t>
            </a:r>
            <a:r>
              <a:rPr lang="en-US" dirty="0" err="1" smtClean="0"/>
              <a:t>shader</a:t>
            </a:r>
            <a:r>
              <a:rPr lang="en-US" dirty="0" smtClean="0"/>
              <a:t> to reduce and find the best match.</a:t>
            </a:r>
          </a:p>
          <a:p>
            <a:r>
              <a:rPr lang="en-US" dirty="0" smtClean="0"/>
              <a:t>Downside:</a:t>
            </a:r>
          </a:p>
          <a:p>
            <a:pPr lvl="1"/>
            <a:r>
              <a:rPr lang="en-US" dirty="0" smtClean="0"/>
              <a:t>Kick compute job onto GPU has latency.</a:t>
            </a:r>
          </a:p>
          <a:p>
            <a:pPr lvl="1"/>
            <a:r>
              <a:rPr lang="en-US" dirty="0" smtClean="0"/>
              <a:t>MM needs be finished before animating character at the same frame.</a:t>
            </a:r>
          </a:p>
          <a:p>
            <a:pPr lvl="1"/>
            <a:endParaRPr lang="en-US" dirty="0" smtClean="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the data</a:t>
            </a:r>
            <a:endParaRPr lang="en-US" dirty="0"/>
          </a:p>
        </p:txBody>
      </p:sp>
      <p:sp>
        <p:nvSpPr>
          <p:cNvPr id="3" name="Content Placeholder 2"/>
          <p:cNvSpPr>
            <a:spLocks noGrp="1"/>
          </p:cNvSpPr>
          <p:nvPr>
            <p:ph idx="1"/>
          </p:nvPr>
        </p:nvSpPr>
        <p:spPr/>
        <p:txBody>
          <a:bodyPr/>
          <a:lstStyle/>
          <a:p>
            <a:r>
              <a:rPr lang="en-US" dirty="0" smtClean="0"/>
              <a:t>Each Pose:</a:t>
            </a:r>
          </a:p>
          <a:p>
            <a:pPr lvl="1"/>
            <a:r>
              <a:rPr lang="en-US" dirty="0" smtClean="0"/>
              <a:t>3 joints (</a:t>
            </a:r>
            <a:r>
              <a:rPr lang="en-US" dirty="0" err="1" smtClean="0"/>
              <a:t>l_ankle</a:t>
            </a:r>
            <a:r>
              <a:rPr lang="en-US" dirty="0" smtClean="0"/>
              <a:t>, </a:t>
            </a:r>
            <a:r>
              <a:rPr lang="en-US" dirty="0" err="1" smtClean="0"/>
              <a:t>r_ankle</a:t>
            </a:r>
            <a:r>
              <a:rPr lang="en-US" dirty="0" smtClean="0"/>
              <a:t>, spine) + 1 facing direction.</a:t>
            </a:r>
          </a:p>
          <a:p>
            <a:pPr lvl="2"/>
            <a:r>
              <a:rPr lang="en-US" dirty="0" smtClean="0"/>
              <a:t>(3 * (</a:t>
            </a:r>
            <a:r>
              <a:rPr lang="en-US" dirty="0" err="1" smtClean="0"/>
              <a:t>kPosCount</a:t>
            </a:r>
            <a:r>
              <a:rPr lang="en-US" dirty="0" smtClean="0"/>
              <a:t> + </a:t>
            </a:r>
            <a:r>
              <a:rPr lang="en-US" dirty="0" err="1" smtClean="0"/>
              <a:t>kVelCount</a:t>
            </a:r>
            <a:r>
              <a:rPr lang="en-US" dirty="0" smtClean="0"/>
              <a:t>)) + </a:t>
            </a:r>
            <a:r>
              <a:rPr lang="en-US" dirty="0" err="1" smtClean="0"/>
              <a:t>kFacingCount</a:t>
            </a:r>
            <a:r>
              <a:rPr lang="en-US" dirty="0" smtClean="0"/>
              <a:t>  =&gt; 21 floats</a:t>
            </a:r>
          </a:p>
          <a:p>
            <a:pPr lvl="1"/>
            <a:r>
              <a:rPr lang="en-US" dirty="0" smtClean="0"/>
              <a:t>4 trajectory samples:</a:t>
            </a:r>
          </a:p>
          <a:p>
            <a:pPr lvl="2"/>
            <a:r>
              <a:rPr lang="en-US" dirty="0" smtClean="0"/>
              <a:t>(4 * (</a:t>
            </a:r>
            <a:r>
              <a:rPr lang="en-US" dirty="0" err="1" smtClean="0"/>
              <a:t>kPosCount</a:t>
            </a:r>
            <a:r>
              <a:rPr lang="en-US" dirty="0" smtClean="0"/>
              <a:t> + </a:t>
            </a:r>
            <a:r>
              <a:rPr lang="en-US" dirty="0" err="1" smtClean="0"/>
              <a:t>kVelCount</a:t>
            </a:r>
            <a:r>
              <a:rPr lang="en-US" dirty="0" smtClean="0"/>
              <a:t> + </a:t>
            </a:r>
            <a:r>
              <a:rPr lang="en-US" dirty="0" err="1" smtClean="0"/>
              <a:t>kFacingCount</a:t>
            </a:r>
            <a:r>
              <a:rPr lang="en-US" dirty="0" smtClean="0"/>
              <a:t> + </a:t>
            </a:r>
            <a:r>
              <a:rPr lang="en-US" dirty="0" err="1" smtClean="0"/>
              <a:t>kYawSpeedCount</a:t>
            </a:r>
            <a:r>
              <a:rPr lang="en-US" dirty="0" smtClean="0"/>
              <a:t>)) =&gt; 40 floats</a:t>
            </a:r>
          </a:p>
          <a:p>
            <a:endParaRPr lang="en-US" dirty="0"/>
          </a:p>
          <a:p>
            <a:r>
              <a:rPr lang="en-US" dirty="0" smtClean="0"/>
              <a:t>Each pose is 61 dimension vector.</a:t>
            </a:r>
          </a:p>
          <a:p>
            <a:pPr marL="810000" lvl="2" indent="0">
              <a:buNone/>
            </a:pPr>
            <a:endParaRPr lang="en-US" dirty="0" smtClean="0"/>
          </a:p>
        </p:txBody>
      </p:sp>
    </p:spTree>
    <p:extLst>
      <p:ext uri="{BB962C8B-B14F-4D97-AF65-F5344CB8AC3E}">
        <p14:creationId xmlns:p14="http://schemas.microsoft.com/office/powerpoint/2010/main" val="48708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the data</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2419" y="1731963"/>
            <a:ext cx="7737637" cy="4059237"/>
          </a:xfrm>
        </p:spPr>
      </p:pic>
    </p:spTree>
    <p:extLst>
      <p:ext uri="{BB962C8B-B14F-4D97-AF65-F5344CB8AC3E}">
        <p14:creationId xmlns:p14="http://schemas.microsoft.com/office/powerpoint/2010/main" val="1210753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the data</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2419" y="1731963"/>
            <a:ext cx="7737637" cy="4059237"/>
          </a:xfrm>
        </p:spPr>
      </p:pic>
    </p:spTree>
    <p:extLst>
      <p:ext uri="{BB962C8B-B14F-4D97-AF65-F5344CB8AC3E}">
        <p14:creationId xmlns:p14="http://schemas.microsoft.com/office/powerpoint/2010/main" val="3785040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the data (</a:t>
            </a:r>
            <a:r>
              <a:rPr lang="en-US" dirty="0" err="1" smtClean="0"/>
              <a:t>KMean</a:t>
            </a:r>
            <a:r>
              <a:rPr lang="en-US" dirty="0" smtClean="0"/>
              <a:t>) offline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2419" y="1731963"/>
            <a:ext cx="7737637" cy="4059237"/>
          </a:xfrm>
        </p:spPr>
      </p:pic>
    </p:spTree>
    <p:extLst>
      <p:ext uri="{BB962C8B-B14F-4D97-AF65-F5344CB8AC3E}">
        <p14:creationId xmlns:p14="http://schemas.microsoft.com/office/powerpoint/2010/main" val="411817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time code</a:t>
            </a:r>
            <a:endParaRPr lang="en-US" dirty="0"/>
          </a:p>
        </p:txBody>
      </p:sp>
      <p:sp>
        <p:nvSpPr>
          <p:cNvPr id="3" name="Content Placeholder 2"/>
          <p:cNvSpPr>
            <a:spLocks noGrp="1"/>
          </p:cNvSpPr>
          <p:nvPr>
            <p:ph idx="1"/>
          </p:nvPr>
        </p:nvSpPr>
        <p:spPr/>
        <p:txBody>
          <a:bodyPr/>
          <a:lstStyle/>
          <a:p>
            <a:r>
              <a:rPr lang="en-US" dirty="0"/>
              <a:t>Given a desired </a:t>
            </a:r>
            <a:r>
              <a:rPr lang="en-US" dirty="0" smtClean="0"/>
              <a:t>trajectory, it’s also an high dimension point.</a:t>
            </a:r>
          </a:p>
          <a:p>
            <a:r>
              <a:rPr lang="en-US" dirty="0" smtClean="0"/>
              <a:t>run time code first find this “point” is inside which cluster bounding sphere.</a:t>
            </a:r>
          </a:p>
          <a:p>
            <a:r>
              <a:rPr lang="en-US" dirty="0" smtClean="0"/>
              <a:t>Only search best match pose in those intersecting clusters.</a:t>
            </a:r>
          </a:p>
          <a:p>
            <a:pPr marL="36900" indent="0">
              <a:buNone/>
            </a:pPr>
            <a:endParaRPr lang="en-US" dirty="0" smtClean="0"/>
          </a:p>
        </p:txBody>
      </p:sp>
    </p:spTree>
    <p:extLst>
      <p:ext uri="{BB962C8B-B14F-4D97-AF65-F5344CB8AC3E}">
        <p14:creationId xmlns:p14="http://schemas.microsoft.com/office/powerpoint/2010/main" val="1854121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GOAL of Motion Matching</a:t>
            </a:r>
            <a:endParaRPr lang="en-US" dirty="0"/>
          </a:p>
        </p:txBody>
      </p:sp>
      <p:sp>
        <p:nvSpPr>
          <p:cNvPr id="3" name="Content Placeholder 2"/>
          <p:cNvSpPr>
            <a:spLocks noGrp="1"/>
          </p:cNvSpPr>
          <p:nvPr>
            <p:ph idx="1"/>
          </p:nvPr>
        </p:nvSpPr>
        <p:spPr/>
        <p:txBody>
          <a:bodyPr/>
          <a:lstStyle/>
          <a:p>
            <a:r>
              <a:rPr lang="en-US" dirty="0" smtClean="0"/>
              <a:t>Improve animation quality</a:t>
            </a:r>
          </a:p>
          <a:p>
            <a:endParaRPr lang="en-US" dirty="0" smtClean="0"/>
          </a:p>
          <a:p>
            <a:endParaRPr lang="en-US" dirty="0"/>
          </a:p>
          <a:p>
            <a:r>
              <a:rPr lang="en-US" dirty="0" smtClean="0"/>
              <a:t>Reduce locomotion code complexity</a:t>
            </a:r>
          </a:p>
          <a:p>
            <a:endParaRPr lang="en-US" dirty="0"/>
          </a:p>
        </p:txBody>
      </p:sp>
    </p:spTree>
    <p:extLst>
      <p:ext uri="{BB962C8B-B14F-4D97-AF65-F5344CB8AC3E}">
        <p14:creationId xmlns:p14="http://schemas.microsoft.com/office/powerpoint/2010/main" val="2399310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time code</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2419" y="1731963"/>
            <a:ext cx="7737637" cy="4059237"/>
          </a:xfrm>
        </p:spPr>
      </p:pic>
    </p:spTree>
    <p:extLst>
      <p:ext uri="{BB962C8B-B14F-4D97-AF65-F5344CB8AC3E}">
        <p14:creationId xmlns:p14="http://schemas.microsoft.com/office/powerpoint/2010/main" val="1413412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3027" y="1731963"/>
            <a:ext cx="7216421" cy="4059237"/>
          </a:xfrm>
        </p:spPr>
      </p:pic>
    </p:spTree>
    <p:extLst>
      <p:ext uri="{BB962C8B-B14F-4D97-AF65-F5344CB8AC3E}">
        <p14:creationId xmlns:p14="http://schemas.microsoft.com/office/powerpoint/2010/main" val="37514517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optimization idea</a:t>
            </a:r>
            <a:endParaRPr lang="en-US" dirty="0"/>
          </a:p>
        </p:txBody>
      </p:sp>
      <p:sp>
        <p:nvSpPr>
          <p:cNvPr id="3" name="Content Placeholder 2"/>
          <p:cNvSpPr>
            <a:spLocks noGrp="1"/>
          </p:cNvSpPr>
          <p:nvPr>
            <p:ph idx="1"/>
          </p:nvPr>
        </p:nvSpPr>
        <p:spPr/>
        <p:txBody>
          <a:bodyPr/>
          <a:lstStyle/>
          <a:p>
            <a:r>
              <a:rPr lang="en-US" dirty="0" smtClean="0"/>
              <a:t>Clustering poses using multiple dimension </a:t>
            </a:r>
            <a:r>
              <a:rPr lang="en-US" dirty="0" err="1" smtClean="0"/>
              <a:t>Kd</a:t>
            </a:r>
            <a:r>
              <a:rPr lang="en-US" dirty="0" smtClean="0"/>
              <a:t>-Tree</a:t>
            </a:r>
          </a:p>
          <a:p>
            <a:r>
              <a:rPr lang="en-US" dirty="0" smtClean="0"/>
              <a:t>Maybe use PCA to reduce dimension first.</a:t>
            </a:r>
            <a:endParaRPr lang="en-US" dirty="0"/>
          </a:p>
        </p:txBody>
      </p:sp>
    </p:spTree>
    <p:extLst>
      <p:ext uri="{BB962C8B-B14F-4D97-AF65-F5344CB8AC3E}">
        <p14:creationId xmlns:p14="http://schemas.microsoft.com/office/powerpoint/2010/main" val="19030240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a:t>
            </a:r>
            <a:endParaRPr lang="en-US" dirty="0"/>
          </a:p>
        </p:txBody>
      </p:sp>
      <p:sp>
        <p:nvSpPr>
          <p:cNvPr id="3" name="Content Placeholder 2"/>
          <p:cNvSpPr>
            <a:spLocks noGrp="1"/>
          </p:cNvSpPr>
          <p:nvPr>
            <p:ph idx="1"/>
          </p:nvPr>
        </p:nvSpPr>
        <p:spPr/>
        <p:txBody>
          <a:bodyPr/>
          <a:lstStyle/>
          <a:p>
            <a:r>
              <a:rPr lang="en-US" dirty="0" smtClean="0"/>
              <a:t>Character Movement driven by root motion or procedurally?</a:t>
            </a:r>
          </a:p>
          <a:p>
            <a:r>
              <a:rPr lang="en-US" dirty="0" smtClean="0"/>
              <a:t>Procedural character rotation.</a:t>
            </a:r>
          </a:p>
          <a:p>
            <a:r>
              <a:rPr lang="en-US" dirty="0" smtClean="0"/>
              <a:t>Scale animation playback speed to match desired speed.</a:t>
            </a:r>
          </a:p>
          <a:p>
            <a:r>
              <a:rPr lang="en-US" dirty="0" smtClean="0"/>
              <a:t>Foot pinning IK.</a:t>
            </a:r>
            <a:endParaRPr lang="en-US" dirty="0"/>
          </a:p>
        </p:txBody>
      </p:sp>
    </p:spTree>
    <p:extLst>
      <p:ext uri="{BB962C8B-B14F-4D97-AF65-F5344CB8AC3E}">
        <p14:creationId xmlns:p14="http://schemas.microsoft.com/office/powerpoint/2010/main" val="2271057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636371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other animation?</a:t>
            </a:r>
            <a:endParaRPr lang="en-US" dirty="0"/>
          </a:p>
        </p:txBody>
      </p:sp>
      <p:sp>
        <p:nvSpPr>
          <p:cNvPr id="3" name="Content Placeholder 2"/>
          <p:cNvSpPr>
            <a:spLocks noGrp="1"/>
          </p:cNvSpPr>
          <p:nvPr>
            <p:ph idx="1"/>
          </p:nvPr>
        </p:nvSpPr>
        <p:spPr/>
        <p:txBody>
          <a:bodyPr>
            <a:normAutofit/>
          </a:bodyPr>
          <a:lstStyle/>
          <a:p>
            <a:r>
              <a:rPr lang="en-US" dirty="0" smtClean="0"/>
              <a:t>Motion matching suits locomotion naturally</a:t>
            </a:r>
          </a:p>
          <a:p>
            <a:r>
              <a:rPr lang="en-US" dirty="0" smtClean="0"/>
              <a:t>The principle is applicable to other types of movement:</a:t>
            </a:r>
          </a:p>
          <a:p>
            <a:pPr lvl="1"/>
            <a:r>
              <a:rPr lang="en-US" dirty="0" smtClean="0"/>
              <a:t>Melee</a:t>
            </a:r>
          </a:p>
          <a:p>
            <a:pPr lvl="1"/>
            <a:r>
              <a:rPr lang="en-US" dirty="0" smtClean="0"/>
              <a:t>Hit reactions</a:t>
            </a:r>
            <a:endParaRPr lang="en-US" dirty="0"/>
          </a:p>
          <a:p>
            <a:r>
              <a:rPr lang="en-US" dirty="0" smtClean="0"/>
              <a:t>Can be pose matching only </a:t>
            </a:r>
          </a:p>
          <a:p>
            <a:r>
              <a:rPr lang="en-US" dirty="0" smtClean="0"/>
              <a:t>Consideration to use motion matching:</a:t>
            </a:r>
          </a:p>
          <a:p>
            <a:pPr lvl="1"/>
            <a:r>
              <a:rPr lang="en-US" dirty="0" smtClean="0"/>
              <a:t>If it’s a core gameplay system?</a:t>
            </a:r>
          </a:p>
          <a:p>
            <a:pPr lvl="1"/>
            <a:r>
              <a:rPr lang="en-US" dirty="0" smtClean="0"/>
              <a:t>Code complexity</a:t>
            </a:r>
          </a:p>
          <a:p>
            <a:pPr lvl="1"/>
            <a:endParaRPr lang="en-US" dirty="0"/>
          </a:p>
        </p:txBody>
      </p:sp>
    </p:spTree>
    <p:extLst>
      <p:ext uri="{BB962C8B-B14F-4D97-AF65-F5344CB8AC3E}">
        <p14:creationId xmlns:p14="http://schemas.microsoft.com/office/powerpoint/2010/main" val="1093679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MM affect programmers?</a:t>
            </a:r>
            <a:endParaRPr lang="en-US" dirty="0"/>
          </a:p>
        </p:txBody>
      </p:sp>
      <p:sp>
        <p:nvSpPr>
          <p:cNvPr id="3" name="Content Placeholder 2"/>
          <p:cNvSpPr>
            <a:spLocks noGrp="1"/>
          </p:cNvSpPr>
          <p:nvPr>
            <p:ph idx="1"/>
          </p:nvPr>
        </p:nvSpPr>
        <p:spPr/>
        <p:txBody>
          <a:bodyPr/>
          <a:lstStyle/>
          <a:p>
            <a:r>
              <a:rPr lang="en-US" dirty="0" smtClean="0"/>
              <a:t>Save a lot time coding locomotion state machine</a:t>
            </a:r>
          </a:p>
          <a:p>
            <a:r>
              <a:rPr lang="en-US" dirty="0" smtClean="0"/>
              <a:t>Need good in game visualization debugger to explain why this pose is selected</a:t>
            </a:r>
          </a:p>
          <a:p>
            <a:pPr lvl="1"/>
            <a:endParaRPr lang="en-US" dirty="0"/>
          </a:p>
        </p:txBody>
      </p:sp>
    </p:spTree>
    <p:extLst>
      <p:ext uri="{BB962C8B-B14F-4D97-AF65-F5344CB8AC3E}">
        <p14:creationId xmlns:p14="http://schemas.microsoft.com/office/powerpoint/2010/main" val="20387205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MM affect animators?</a:t>
            </a:r>
            <a:endParaRPr lang="en-US" dirty="0"/>
          </a:p>
        </p:txBody>
      </p:sp>
      <p:sp>
        <p:nvSpPr>
          <p:cNvPr id="3" name="Content Placeholder 2"/>
          <p:cNvSpPr>
            <a:spLocks noGrp="1"/>
          </p:cNvSpPr>
          <p:nvPr>
            <p:ph idx="1"/>
          </p:nvPr>
        </p:nvSpPr>
        <p:spPr/>
        <p:txBody>
          <a:bodyPr/>
          <a:lstStyle/>
          <a:p>
            <a:r>
              <a:rPr lang="en-US" dirty="0" smtClean="0"/>
              <a:t>Animation Clips are recommended:</a:t>
            </a:r>
          </a:p>
          <a:p>
            <a:pPr lvl="1"/>
            <a:r>
              <a:rPr lang="en-US" dirty="0" smtClean="0"/>
              <a:t>Clips can remove redundant data</a:t>
            </a:r>
          </a:p>
          <a:p>
            <a:pPr lvl="1"/>
            <a:r>
              <a:rPr lang="en-US" dirty="0" smtClean="0"/>
              <a:t>Need time to tweak pose weights and trajectory weights</a:t>
            </a:r>
          </a:p>
          <a:p>
            <a:r>
              <a:rPr lang="en-US" dirty="0" smtClean="0"/>
              <a:t>No markup needed</a:t>
            </a:r>
          </a:p>
          <a:p>
            <a:pPr marL="457200" lvl="1" indent="0">
              <a:buNone/>
            </a:pPr>
            <a:r>
              <a:rPr lang="en-US" dirty="0"/>
              <a:t>	</a:t>
            </a:r>
            <a:r>
              <a:rPr lang="en-US" dirty="0" smtClean="0"/>
              <a:t>	</a:t>
            </a:r>
          </a:p>
          <a:p>
            <a:endParaRPr lang="en-US" dirty="0" smtClean="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Motion matching will be next-gen animation standard</a:t>
            </a:r>
          </a:p>
          <a:p>
            <a:r>
              <a:rPr lang="en-US" dirty="0" smtClean="0"/>
              <a:t>MM is data-driven approach which handles transition much gracefully then existing approaches.</a:t>
            </a:r>
          </a:p>
          <a:p>
            <a:r>
              <a:rPr lang="en-US" dirty="0" smtClean="0"/>
              <a:t>MM changes how animator work flow.</a:t>
            </a:r>
          </a:p>
          <a:p>
            <a:endParaRPr lang="en-US" dirty="0"/>
          </a:p>
          <a:p>
            <a:endParaRPr lang="en-US" dirty="0" smtClean="0"/>
          </a:p>
          <a:p>
            <a:endParaRPr lang="en-US" dirty="0" smtClean="0"/>
          </a:p>
          <a:p>
            <a:endParaRPr lang="en-US" dirty="0"/>
          </a:p>
          <a:p>
            <a:r>
              <a:rPr lang="en-US" dirty="0" smtClean="0"/>
              <a:t>Reference: Michael </a:t>
            </a:r>
            <a:r>
              <a:rPr lang="en-US" dirty="0" err="1" smtClean="0"/>
              <a:t>Buttner</a:t>
            </a:r>
            <a:r>
              <a:rPr lang="en-US" dirty="0" smtClean="0"/>
              <a:t> [</a:t>
            </a:r>
            <a:r>
              <a:rPr lang="en-US" sz="1400" b="1" dirty="0"/>
              <a:t>Motion Matching - The Road to Next Gen </a:t>
            </a:r>
            <a:r>
              <a:rPr lang="en-US" sz="1400" b="1" dirty="0" smtClean="0"/>
              <a:t>Animation</a:t>
            </a:r>
            <a:r>
              <a:rPr lang="en-US" dirty="0" smtClean="0"/>
              <a:t>]</a:t>
            </a:r>
            <a:endParaRPr lang="en-US" dirty="0"/>
          </a:p>
        </p:txBody>
      </p:sp>
    </p:spTree>
    <p:extLst>
      <p:ext uri="{BB962C8B-B14F-4D97-AF65-F5344CB8AC3E}">
        <p14:creationId xmlns:p14="http://schemas.microsoft.com/office/powerpoint/2010/main" val="3486339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Strafing Demo</a:t>
            </a:r>
            <a:endParaRPr lang="en-US" dirty="0"/>
          </a:p>
        </p:txBody>
      </p:sp>
      <p:sp>
        <p:nvSpPr>
          <p:cNvPr id="5" name="Content Placeholder 4"/>
          <p:cNvSpPr>
            <a:spLocks noGrp="1"/>
          </p:cNvSpPr>
          <p:nvPr>
            <p:ph idx="1"/>
          </p:nvPr>
        </p:nvSpPr>
        <p:spPr/>
        <p:txBody>
          <a:bodyPr/>
          <a:lstStyle/>
          <a:p>
            <a:pPr marL="36900" indent="0">
              <a:buNone/>
            </a:pPr>
            <a:endParaRPr lang="en-US" dirty="0" smtClean="0"/>
          </a:p>
          <a:p>
            <a:endParaRPr lang="en-US" dirty="0"/>
          </a:p>
        </p:txBody>
      </p:sp>
      <p:pic>
        <p:nvPicPr>
          <p:cNvPr id="3" name="mm-dina-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Strafing MM Demo</a:t>
            </a:r>
            <a:endParaRPr lang="en-US" dirty="0"/>
          </a:p>
        </p:txBody>
      </p:sp>
      <p:sp>
        <p:nvSpPr>
          <p:cNvPr id="3" name="Content Placeholder 2"/>
          <p:cNvSpPr>
            <a:spLocks noGrp="1"/>
          </p:cNvSpPr>
          <p:nvPr>
            <p:ph idx="1"/>
          </p:nvPr>
        </p:nvSpPr>
        <p:spPr/>
        <p:txBody>
          <a:bodyPr/>
          <a:lstStyle/>
          <a:p>
            <a:pPr marL="36900" indent="0">
              <a:buNone/>
            </a:pPr>
            <a:endParaRPr lang="en-US" dirty="0" smtClean="0"/>
          </a:p>
          <a:p>
            <a:endParaRPr lang="en-US" dirty="0"/>
          </a:p>
        </p:txBody>
      </p:sp>
      <p:pic>
        <p:nvPicPr>
          <p:cNvPr id="5" name="mm-ellie-straf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animation system</a:t>
            </a:r>
            <a:endParaRPr lang="en-US" dirty="0"/>
          </a:p>
        </p:txBody>
      </p:sp>
      <p:sp>
        <p:nvSpPr>
          <p:cNvPr id="3" name="Content Placeholder 2"/>
          <p:cNvSpPr>
            <a:spLocks noGrp="1"/>
          </p:cNvSpPr>
          <p:nvPr>
            <p:ph idx="1"/>
          </p:nvPr>
        </p:nvSpPr>
        <p:spPr/>
        <p:txBody>
          <a:bodyPr/>
          <a:lstStyle/>
          <a:p>
            <a:r>
              <a:rPr lang="en-US" dirty="0" smtClean="0"/>
              <a:t>Blend trees and parametric blending</a:t>
            </a:r>
          </a:p>
          <a:p>
            <a:r>
              <a:rPr lang="en-US" dirty="0" smtClean="0"/>
              <a:t>State machines</a:t>
            </a:r>
          </a:p>
          <a:p>
            <a:r>
              <a:rPr lang="en-US" dirty="0" smtClean="0"/>
              <a:t>Phase matching</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 of traditional system</a:t>
            </a:r>
            <a:endParaRPr lang="en-US" dirty="0"/>
          </a:p>
        </p:txBody>
      </p:sp>
      <p:sp>
        <p:nvSpPr>
          <p:cNvPr id="3" name="Content Placeholder 2"/>
          <p:cNvSpPr>
            <a:spLocks noGrp="1"/>
          </p:cNvSpPr>
          <p:nvPr>
            <p:ph idx="1"/>
          </p:nvPr>
        </p:nvSpPr>
        <p:spPr/>
        <p:txBody>
          <a:bodyPr/>
          <a:lstStyle/>
          <a:p>
            <a:r>
              <a:rPr lang="en-US" dirty="0" smtClean="0"/>
              <a:t>Code: Complexity</a:t>
            </a:r>
          </a:p>
          <a:p>
            <a:pPr lvl="1"/>
            <a:r>
              <a:rPr lang="en-US" dirty="0" smtClean="0"/>
              <a:t>Huge state-machine</a:t>
            </a:r>
          </a:p>
          <a:p>
            <a:pPr lvl="1"/>
            <a:r>
              <a:rPr lang="en-US" dirty="0" smtClean="0"/>
              <a:t>Lots of layers</a:t>
            </a:r>
          </a:p>
          <a:p>
            <a:pPr lvl="1"/>
            <a:r>
              <a:rPr lang="en-US" dirty="0" smtClean="0"/>
              <a:t>Hard to implement transitions (lose fidelity)</a:t>
            </a:r>
          </a:p>
          <a:p>
            <a:pPr lvl="1"/>
            <a:endParaRPr lang="en-US" dirty="0" smtClean="0"/>
          </a:p>
          <a:p>
            <a:r>
              <a:rPr lang="en-US" dirty="0" smtClean="0"/>
              <a:t>Animation:</a:t>
            </a:r>
          </a:p>
          <a:p>
            <a:pPr lvl="1"/>
            <a:r>
              <a:rPr lang="en-US" dirty="0" smtClean="0"/>
              <a:t>Lots of markup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There’s details presented in data:</a:t>
            </a:r>
          </a:p>
          <a:p>
            <a:pPr lvl="1"/>
            <a:r>
              <a:rPr lang="en-US" dirty="0" smtClean="0"/>
              <a:t>Change directions</a:t>
            </a:r>
          </a:p>
          <a:p>
            <a:pPr lvl="1"/>
            <a:r>
              <a:rPr lang="en-US" dirty="0" smtClean="0"/>
              <a:t>Foot planting</a:t>
            </a:r>
          </a:p>
          <a:p>
            <a:pPr lvl="1"/>
            <a:r>
              <a:rPr lang="en-US" dirty="0" smtClean="0"/>
              <a:t>Weight shifting</a:t>
            </a:r>
          </a:p>
          <a:p>
            <a:r>
              <a:rPr lang="en-US" dirty="0" smtClean="0"/>
              <a:t>Those are hard to implemented by state machines, or blended tree.</a:t>
            </a:r>
          </a:p>
          <a:p>
            <a:r>
              <a:rPr lang="en-US" dirty="0" smtClean="0"/>
              <a:t>Lose fidelity when implemented</a:t>
            </a:r>
          </a:p>
          <a:p>
            <a:r>
              <a:rPr lang="en-US" dirty="0" smtClean="0"/>
              <a:t>Why not use data itself to (solve the problem), (find best matching animation)?</a:t>
            </a:r>
          </a:p>
          <a:p>
            <a:endParaRPr lang="en-US" dirty="0"/>
          </a:p>
        </p:txBody>
      </p:sp>
    </p:spTree>
    <p:extLst>
      <p:ext uri="{BB962C8B-B14F-4D97-AF65-F5344CB8AC3E}">
        <p14:creationId xmlns:p14="http://schemas.microsoft.com/office/powerpoint/2010/main" val="931299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lstStyle/>
          <a:p>
            <a:r>
              <a:rPr lang="en-US" dirty="0" smtClean="0"/>
              <a:t>Root</a:t>
            </a:r>
          </a:p>
          <a:p>
            <a:r>
              <a:rPr lang="en-US" dirty="0" smtClean="0"/>
              <a:t>Animation Rig</a:t>
            </a:r>
          </a:p>
          <a:p>
            <a:r>
              <a:rPr lang="en-US" dirty="0" smtClean="0"/>
              <a:t>Mesh Rig</a:t>
            </a:r>
          </a:p>
          <a:p>
            <a:r>
              <a:rPr lang="en-US" dirty="0" smtClean="0"/>
              <a:t>Animated Hierarchy</a:t>
            </a:r>
          </a:p>
          <a:p>
            <a:endParaRPr lang="en-US" dirty="0" smtClean="0"/>
          </a:p>
        </p:txBody>
      </p:sp>
    </p:spTree>
    <p:extLst>
      <p:ext uri="{BB962C8B-B14F-4D97-AF65-F5344CB8AC3E}">
        <p14:creationId xmlns:p14="http://schemas.microsoft.com/office/powerpoint/2010/main" val="7347078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2032</TotalTime>
  <Words>1241</Words>
  <Application>Microsoft Office PowerPoint</Application>
  <PresentationFormat>Widescreen</PresentationFormat>
  <Paragraphs>203</Paragraphs>
  <Slides>38</Slides>
  <Notes>9</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等线</vt:lpstr>
      <vt:lpstr>Calibri</vt:lpstr>
      <vt:lpstr>Calisto MT</vt:lpstr>
      <vt:lpstr>Cambria Math</vt:lpstr>
      <vt:lpstr>Trebuchet MS</vt:lpstr>
      <vt:lpstr>Wingdings 2</vt:lpstr>
      <vt:lpstr>Slate</vt:lpstr>
      <vt:lpstr>Motion Matching</vt:lpstr>
      <vt:lpstr>Kan XU</vt:lpstr>
      <vt:lpstr>GOAL of Motion Matching</vt:lpstr>
      <vt:lpstr>Non Strafing Demo</vt:lpstr>
      <vt:lpstr>Strafing MM Demo</vt:lpstr>
      <vt:lpstr>Traditional animation system</vt:lpstr>
      <vt:lpstr>Drawback of traditional system</vt:lpstr>
      <vt:lpstr>Motivation</vt:lpstr>
      <vt:lpstr>Terminology</vt:lpstr>
      <vt:lpstr>First idea: Match desired trajectory</vt:lpstr>
      <vt:lpstr>Desired trajectory from gameplay</vt:lpstr>
      <vt:lpstr>Matching Trajectory Curves</vt:lpstr>
      <vt:lpstr>“Distance” between 2 Trajectories</vt:lpstr>
      <vt:lpstr>First algorithm</vt:lpstr>
      <vt:lpstr>Result of matching desired trajectory only</vt:lpstr>
      <vt:lpstr>Performance of brute force algorithm</vt:lpstr>
      <vt:lpstr>We have problems</vt:lpstr>
      <vt:lpstr>“Pose” Matching</vt:lpstr>
      <vt:lpstr>Pose Matching</vt:lpstr>
      <vt:lpstr>Second Algorithm</vt:lpstr>
      <vt:lpstr>Pose weights</vt:lpstr>
      <vt:lpstr>Trajectory weights</vt:lpstr>
      <vt:lpstr>Result</vt:lpstr>
      <vt:lpstr>Optimization</vt:lpstr>
      <vt:lpstr>Look at the data</vt:lpstr>
      <vt:lpstr>Look at the data</vt:lpstr>
      <vt:lpstr>Look at the data</vt:lpstr>
      <vt:lpstr>Cluster the data (KMean) offline</vt:lpstr>
      <vt:lpstr>Run time code</vt:lpstr>
      <vt:lpstr>Run time code</vt:lpstr>
      <vt:lpstr>Result</vt:lpstr>
      <vt:lpstr>Another optimization idea</vt:lpstr>
      <vt:lpstr>What else?</vt:lpstr>
      <vt:lpstr>Debugger</vt:lpstr>
      <vt:lpstr>How about other animation?</vt:lpstr>
      <vt:lpstr>How does MM affect programmers?</vt:lpstr>
      <vt:lpstr>How does MM affect animators?</vt:lpstr>
      <vt:lpstr>Conclusion</vt:lpstr>
    </vt:vector>
  </TitlesOfParts>
  <Company>Naughty Dog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dc:title>
  <dc:creator>Kan Xu</dc:creator>
  <cp:lastModifiedBy>Kan Xu</cp:lastModifiedBy>
  <cp:revision>119</cp:revision>
  <dcterms:created xsi:type="dcterms:W3CDTF">2020-07-27T17:17:37Z</dcterms:created>
  <dcterms:modified xsi:type="dcterms:W3CDTF">2020-07-29T23:39:49Z</dcterms:modified>
</cp:coreProperties>
</file>